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9" r:id="rId2"/>
    <p:sldId id="258" r:id="rId3"/>
    <p:sldId id="263" r:id="rId4"/>
    <p:sldId id="260" r:id="rId5"/>
    <p:sldId id="277" r:id="rId6"/>
    <p:sldId id="261" r:id="rId7"/>
    <p:sldId id="264" r:id="rId8"/>
    <p:sldId id="278" r:id="rId9"/>
    <p:sldId id="262" r:id="rId10"/>
    <p:sldId id="281" r:id="rId11"/>
    <p:sldId id="283" r:id="rId12"/>
    <p:sldId id="309" r:id="rId13"/>
    <p:sldId id="266" r:id="rId14"/>
    <p:sldId id="268" r:id="rId15"/>
    <p:sldId id="272" r:id="rId16"/>
    <p:sldId id="314" r:id="rId17"/>
    <p:sldId id="315" r:id="rId18"/>
    <p:sldId id="298" r:id="rId19"/>
    <p:sldId id="296" r:id="rId20"/>
    <p:sldId id="297" r:id="rId21"/>
    <p:sldId id="299" r:id="rId22"/>
    <p:sldId id="300" r:id="rId23"/>
    <p:sldId id="284" r:id="rId24"/>
    <p:sldId id="285" r:id="rId25"/>
    <p:sldId id="265" r:id="rId26"/>
    <p:sldId id="316" r:id="rId27"/>
    <p:sldId id="317" r:id="rId28"/>
    <p:sldId id="310" r:id="rId29"/>
    <p:sldId id="312" r:id="rId30"/>
    <p:sldId id="313" r:id="rId31"/>
    <p:sldId id="311" r:id="rId32"/>
    <p:sldId id="305" r:id="rId33"/>
    <p:sldId id="308" r:id="rId34"/>
    <p:sldId id="318" r:id="rId35"/>
    <p:sldId id="306" r:id="rId36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2670" autoAdjust="0"/>
  </p:normalViewPr>
  <p:slideViewPr>
    <p:cSldViewPr>
      <p:cViewPr varScale="1">
        <p:scale>
          <a:sx n="60" d="100"/>
          <a:sy n="60" d="100"/>
        </p:scale>
        <p:origin x="10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639" cy="493201"/>
          </a:xfrm>
          <a:prstGeom prst="rect">
            <a:avLst/>
          </a:prstGeom>
          <a:noFill/>
          <a:ln>
            <a:noFill/>
          </a:ln>
        </p:spPr>
        <p:txBody>
          <a:bodyPr vert="horz" wrap="none" lIns="86562" tIns="43281" rIns="86562" bIns="43281" anchorCtr="0" compatLnSpc="1"/>
          <a:lstStyle/>
          <a:p>
            <a:pPr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sz="1400"/>
            </a:pPr>
            <a:endParaRPr lang="de-DE" sz="1300"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3847595" y="0"/>
            <a:ext cx="2949639" cy="493201"/>
          </a:xfrm>
          <a:prstGeom prst="rect">
            <a:avLst/>
          </a:prstGeom>
          <a:noFill/>
          <a:ln>
            <a:noFill/>
          </a:ln>
        </p:spPr>
        <p:txBody>
          <a:bodyPr vert="horz" wrap="none" lIns="86562" tIns="43281" rIns="86562" bIns="43281" anchorCtr="0" compatLnSpc="1"/>
          <a:lstStyle/>
          <a:p>
            <a:pPr algn="r"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sz="1400"/>
            </a:pPr>
            <a:fld id="{5A43F541-649F-4E2E-90F5-538B3C48B717}" type="datetimeFigureOut">
              <a:pPr algn="r">
                <a:tabLst>
                  <a:tab pos="0" algn="l"/>
                  <a:tab pos="431770" algn="l"/>
                  <a:tab pos="863888" algn="l"/>
                  <a:tab pos="1296006" algn="l"/>
                  <a:tab pos="1728124" algn="l"/>
                  <a:tab pos="2160241" algn="l"/>
                  <a:tab pos="2592359" algn="l"/>
                  <a:tab pos="3024476" algn="l"/>
                  <a:tab pos="3456594" algn="l"/>
                  <a:tab pos="3888710" algn="l"/>
                  <a:tab pos="4320829" algn="l"/>
                  <a:tab pos="4752945" algn="l"/>
                  <a:tab pos="5185064" algn="l"/>
                  <a:tab pos="5617181" algn="l"/>
                  <a:tab pos="6049299" algn="l"/>
                  <a:tab pos="6481416" algn="l"/>
                  <a:tab pos="6913534" algn="l"/>
                  <a:tab pos="7345651" algn="l"/>
                  <a:tab pos="7777768" algn="l"/>
                  <a:tab pos="8209886" algn="l"/>
                  <a:tab pos="8642004" algn="l"/>
                </a:tabLst>
                <a:defRPr sz="1400"/>
              </a:pPr>
              <a:t>2017/1/19</a:t>
            </a:fld>
            <a:endParaRPr lang="de-DE" sz="1300"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9380882"/>
            <a:ext cx="2949639" cy="493201"/>
          </a:xfrm>
          <a:prstGeom prst="rect">
            <a:avLst/>
          </a:prstGeom>
          <a:noFill/>
          <a:ln>
            <a:noFill/>
          </a:ln>
        </p:spPr>
        <p:txBody>
          <a:bodyPr vert="horz" wrap="none" lIns="86562" tIns="43281" rIns="86562" bIns="43281" anchor="b" anchorCtr="0" compatLnSpc="1"/>
          <a:lstStyle/>
          <a:p>
            <a:pPr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sz="1400"/>
            </a:pPr>
            <a:endParaRPr lang="de-DE" sz="1300"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3847595" y="9380882"/>
            <a:ext cx="2949639" cy="493201"/>
          </a:xfrm>
          <a:prstGeom prst="rect">
            <a:avLst/>
          </a:prstGeom>
          <a:noFill/>
          <a:ln>
            <a:noFill/>
          </a:ln>
        </p:spPr>
        <p:txBody>
          <a:bodyPr vert="horz" wrap="none" lIns="86562" tIns="43281" rIns="86562" bIns="43281" anchor="b" anchorCtr="0" compatLnSpc="1"/>
          <a:lstStyle/>
          <a:p>
            <a:pPr algn="r"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sz="1400"/>
            </a:pPr>
            <a:fld id="{3BBE24BB-585E-4FFB-9FDE-DFFB54EFEA6B}" type="slidenum">
              <a:pPr algn="r">
                <a:tabLst>
                  <a:tab pos="0" algn="l"/>
                  <a:tab pos="431770" algn="l"/>
                  <a:tab pos="863888" algn="l"/>
                  <a:tab pos="1296006" algn="l"/>
                  <a:tab pos="1728124" algn="l"/>
                  <a:tab pos="2160241" algn="l"/>
                  <a:tab pos="2592359" algn="l"/>
                  <a:tab pos="3024476" algn="l"/>
                  <a:tab pos="3456594" algn="l"/>
                  <a:tab pos="3888710" algn="l"/>
                  <a:tab pos="4320829" algn="l"/>
                  <a:tab pos="4752945" algn="l"/>
                  <a:tab pos="5185064" algn="l"/>
                  <a:tab pos="5617181" algn="l"/>
                  <a:tab pos="6049299" algn="l"/>
                  <a:tab pos="6481416" algn="l"/>
                  <a:tab pos="6913534" algn="l"/>
                  <a:tab pos="7345651" algn="l"/>
                  <a:tab pos="7777768" algn="l"/>
                  <a:tab pos="8209886" algn="l"/>
                  <a:tab pos="8642004" algn="l"/>
                </a:tabLst>
                <a:defRPr sz="1400"/>
              </a:pPr>
              <a:t>‹#›</a:t>
            </a:fld>
            <a:endParaRPr lang="de-DE" sz="1300"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5130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Move="1" noResize="1"/>
          </p:cNvSpPr>
          <p:nvPr/>
        </p:nvSpPr>
        <p:spPr>
          <a:xfrm>
            <a:off x="0" y="0"/>
            <a:ext cx="6797579" cy="987443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6562" tIns="43281" rIns="86562" bIns="43281" anchor="ctr" anchorCtr="1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</a:pPr>
            <a:endParaRPr lang="de-DE" sz="17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  <p:sp>
        <p:nvSpPr>
          <p:cNvPr id="3" name="Freihandform 2"/>
          <p:cNvSpPr/>
          <p:nvPr/>
        </p:nvSpPr>
        <p:spPr>
          <a:xfrm>
            <a:off x="0" y="0"/>
            <a:ext cx="6797579" cy="9874083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6562" tIns="45012" rIns="86562" bIns="45012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</a:pPr>
            <a:endParaRPr lang="de-DE" sz="17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宋体" pitchFamily="2"/>
              <a:cs typeface="宋体" pitchFamily="2"/>
            </a:endParaRP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50888"/>
            <a:ext cx="4927600" cy="36972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Notizenplatzhalter 4"/>
          <p:cNvSpPr txBox="1">
            <a:spLocks noGrp="1"/>
          </p:cNvSpPr>
          <p:nvPr>
            <p:ph type="body" sz="quarter" idx="3"/>
          </p:nvPr>
        </p:nvSpPr>
        <p:spPr>
          <a:xfrm>
            <a:off x="679068" y="4689573"/>
            <a:ext cx="5434272" cy="443984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de-DE"/>
          </a:p>
        </p:txBody>
      </p:sp>
      <p:sp>
        <p:nvSpPr>
          <p:cNvPr id="6" name="Kopfzeilenplatzhalter 5"/>
          <p:cNvSpPr txBox="1">
            <a:spLocks noGrp="1"/>
          </p:cNvSpPr>
          <p:nvPr>
            <p:ph type="hdr" sz="quarter"/>
          </p:nvPr>
        </p:nvSpPr>
        <p:spPr>
          <a:xfrm>
            <a:off x="0" y="-347"/>
            <a:ext cx="2945847" cy="490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lang="de-DE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Datumsplatzhalter 6"/>
          <p:cNvSpPr txBox="1">
            <a:spLocks noGrp="1"/>
          </p:cNvSpPr>
          <p:nvPr>
            <p:ph type="dt" idx="1"/>
          </p:nvPr>
        </p:nvSpPr>
        <p:spPr>
          <a:xfrm>
            <a:off x="3847251" y="-347"/>
            <a:ext cx="2945847" cy="490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lang="de-DE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7BE73279-AF10-40D8-8B0D-C7D85DF07D49}" type="datetimeFigureOut">
              <a:t>2017/1/19</a:t>
            </a:fld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4"/>
          </p:nvPr>
        </p:nvSpPr>
        <p:spPr>
          <a:xfrm>
            <a:off x="0" y="9380883"/>
            <a:ext cx="2945847" cy="490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lang="de-DE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5"/>
          </p:nvPr>
        </p:nvSpPr>
        <p:spPr>
          <a:xfrm>
            <a:off x="3847251" y="9380883"/>
            <a:ext cx="2945847" cy="490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31770" algn="l"/>
                <a:tab pos="863888" algn="l"/>
                <a:tab pos="1296006" algn="l"/>
                <a:tab pos="1728124" algn="l"/>
                <a:tab pos="2160241" algn="l"/>
                <a:tab pos="2592359" algn="l"/>
                <a:tab pos="3024476" algn="l"/>
                <a:tab pos="3456594" algn="l"/>
                <a:tab pos="3888710" algn="l"/>
                <a:tab pos="4320829" algn="l"/>
                <a:tab pos="4752945" algn="l"/>
                <a:tab pos="5185064" algn="l"/>
                <a:tab pos="5617181" algn="l"/>
                <a:tab pos="6049299" algn="l"/>
                <a:tab pos="6481416" algn="l"/>
                <a:tab pos="6913534" algn="l"/>
                <a:tab pos="7345651" algn="l"/>
                <a:tab pos="7777768" algn="l"/>
                <a:tab pos="8209886" algn="l"/>
                <a:tab pos="8642004" algn="l"/>
              </a:tabLst>
              <a:defRPr lang="de-DE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5684EB70-79E0-47A0-8EC5-99856EB89B93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12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de-DE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A3E27E1-6FE0-42B5-8D4A-51083D9A4E38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10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3635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AB3D3A0-37BA-40F4-A1DB-1A573F33DA9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35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14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AB3D3A0-37BA-40F4-A1DB-1A573F33DA9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23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002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4D027BCF-47E4-465F-89A5-F191149E3C03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24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78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de-DE" kern="1200"/>
          </a:p>
        </p:txBody>
      </p:sp>
    </p:spTree>
    <p:extLst>
      <p:ext uri="{BB962C8B-B14F-4D97-AF65-F5344CB8AC3E}">
        <p14:creationId xmlns:p14="http://schemas.microsoft.com/office/powerpoint/2010/main" val="6540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de-DE" kern="1200"/>
          </a:p>
        </p:txBody>
      </p:sp>
    </p:spTree>
    <p:extLst>
      <p:ext uri="{BB962C8B-B14F-4D97-AF65-F5344CB8AC3E}">
        <p14:creationId xmlns:p14="http://schemas.microsoft.com/office/powerpoint/2010/main" val="277988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de-DE" kern="1200"/>
          </a:p>
        </p:txBody>
      </p:sp>
    </p:spTree>
    <p:extLst>
      <p:ext uri="{BB962C8B-B14F-4D97-AF65-F5344CB8AC3E}">
        <p14:creationId xmlns:p14="http://schemas.microsoft.com/office/powerpoint/2010/main" val="174472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AB3D3A0-37BA-40F4-A1DB-1A573F33DA9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32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3216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AB3D3A0-37BA-40F4-A1DB-1A573F33DA9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33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098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41854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85827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298012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737747" indent="-219867" defTabSz="43210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96247" algn="l"/>
                <a:tab pos="1392494" algn="l"/>
                <a:tab pos="2088741" algn="l"/>
                <a:tab pos="2784988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AB3D3A0-37BA-40F4-A1DB-1A573F33DA9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34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0888"/>
            <a:ext cx="4929187" cy="369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689771"/>
            <a:ext cx="5434187" cy="44401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682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E6CEE1-8C9F-4C0B-8042-9D373940D390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04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BF83E5-9D15-4B2F-9F1B-1EC534A07BD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0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15188" y="273050"/>
            <a:ext cx="1468437" cy="58547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08288" y="273050"/>
            <a:ext cx="4254500" cy="58547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081766-8A5D-4424-8FA8-9A4084BCE57A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43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AAB39D-D48D-4760-908F-78993C7B7689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4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A34AE3-7283-4DFB-AEE3-0AD3AAA633D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53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52750" y="1604963"/>
            <a:ext cx="2789238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94388" y="1604963"/>
            <a:ext cx="2789237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2065C8-C511-4662-A3EF-DBC43CFC6059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54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D159FA-9192-4501-8988-2C120A77D8B2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4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05FBAA-4C6B-4A4F-A500-4168DDC29E98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94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824AA5-D0A6-4C0A-B999-1D7EEDA1CAA3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3422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A71D6E-1B1B-4877-9C20-052D33C10F59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56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6B1491-C449-4069-9B38-FEDE56E31B9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12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2808000" y="272520"/>
            <a:ext cx="5875560" cy="1141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DE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2951999" y="1604880"/>
            <a:ext cx="5731560" cy="452304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de-DE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de-DE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de-DE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de-DE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de-DE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70920" y="6246720"/>
            <a:ext cx="1436759" cy="470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de-DE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2430360" y="6246720"/>
            <a:ext cx="2895839" cy="470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5000"/>
              </a:lnSpc>
              <a:buNone/>
              <a:tabLst/>
              <a:defRPr lang="de-DE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6555960" y="6246720"/>
            <a:ext cx="2127240" cy="4701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5000"/>
              </a:lnSpc>
              <a:buNone/>
              <a:tabLst/>
              <a:defRPr lang="de-DE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3F846822-6D19-4C55-A334-1C14CA7C0219}" type="slidenum"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3">
            <a:lum bright="-4000" contrast="14000"/>
            <a:alphaModFix amt="55000"/>
          </a:blip>
          <a:srcRect/>
          <a:stretch>
            <a:fillRect/>
          </a:stretch>
        </p:blipFill>
        <p:spPr>
          <a:xfrm>
            <a:off x="0" y="7200"/>
            <a:ext cx="1800000" cy="14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4">
            <a:lum bright="-4000" contrast="14000"/>
            <a:alphaModFix amt="55000"/>
          </a:blip>
          <a:srcRect/>
          <a:stretch>
            <a:fillRect/>
          </a:stretch>
        </p:blipFill>
        <p:spPr>
          <a:xfrm>
            <a:off x="0" y="5466240"/>
            <a:ext cx="1800000" cy="13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5">
            <a:lum bright="-4000" contrast="14000"/>
            <a:alphaModFix amt="55000"/>
          </a:blip>
          <a:srcRect/>
          <a:stretch>
            <a:fillRect/>
          </a:stretch>
        </p:blipFill>
        <p:spPr>
          <a:xfrm>
            <a:off x="0" y="2834280"/>
            <a:ext cx="1800000" cy="134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6">
            <a:lum bright="-4000" contrast="14000"/>
            <a:alphaModFix amt="55000"/>
          </a:blip>
          <a:srcRect/>
          <a:stretch>
            <a:fillRect/>
          </a:stretch>
        </p:blipFill>
        <p:spPr>
          <a:xfrm>
            <a:off x="0" y="1440000"/>
            <a:ext cx="1800000" cy="139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7">
            <a:lum/>
            <a:alphaModFix amt="66000"/>
          </a:blip>
          <a:srcRect/>
          <a:stretch>
            <a:fillRect/>
          </a:stretch>
        </p:blipFill>
        <p:spPr>
          <a:xfrm>
            <a:off x="0" y="4176000"/>
            <a:ext cx="1800000" cy="129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de-DE" sz="4400" b="0" i="0" u="none" strike="noStrike" kern="1200" baseline="0">
          <a:ln>
            <a:noFill/>
          </a:ln>
          <a:solidFill>
            <a:srgbClr val="000000"/>
          </a:solidFill>
          <a:latin typeface="Times New Roman" pitchFamily="18"/>
          <a:ea typeface="Microsoft YaHei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de-DE" sz="3200" b="0" i="0" u="none" strike="noStrike" kern="1200" baseline="0">
          <a:ln>
            <a:noFill/>
          </a:ln>
          <a:solidFill>
            <a:srgbClr val="000000"/>
          </a:solidFill>
          <a:latin typeface="Times New Roman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/>
          <p:cNvSpPr/>
          <p:nvPr/>
        </p:nvSpPr>
        <p:spPr>
          <a:xfrm>
            <a:off x="3959524" y="3809313"/>
            <a:ext cx="2555408" cy="8907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2160" tIns="46080" rIns="92160" bIns="4608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b="1" dirty="0">
              <a:solidFill>
                <a:srgbClr val="808080"/>
              </a:solidFill>
              <a:latin typeface="Times New Roman" pitchFamily="18"/>
              <a:ea typeface="创艺繁超黑" pitchFamily="2"/>
              <a:cs typeface="创艺繁超黑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800" b="1" i="0" u="none" strike="noStrike" baseline="0" dirty="0">
              <a:ln>
                <a:noFill/>
              </a:ln>
              <a:solidFill>
                <a:srgbClr val="808080"/>
              </a:solidFill>
              <a:latin typeface="Times New Roman" pitchFamily="18"/>
              <a:ea typeface="创艺繁超黑" pitchFamily="2"/>
              <a:cs typeface="创艺繁超黑" pitchFamily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60648"/>
            <a:ext cx="2737341" cy="2658086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15815" y="2918734"/>
            <a:ext cx="5473030" cy="3376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>
              <a:spcBef>
                <a:spcPts val="1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3000" b="1" dirty="0"/>
              <a:t>VEM Tooling (Shenzhen) Co., Ltd.</a:t>
            </a:r>
          </a:p>
          <a:p>
            <a:pPr>
              <a:spcBef>
                <a:spcPts val="1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3000" b="1" dirty="0"/>
              <a:t>VEM Thailand (</a:t>
            </a:r>
            <a:r>
              <a:rPr lang="en-US" altLang="zh-CN" sz="3000" b="1" dirty="0" err="1"/>
              <a:t>Rayong</a:t>
            </a:r>
            <a:r>
              <a:rPr lang="en-US" altLang="zh-CN" sz="3000" b="1" dirty="0"/>
              <a:t>) Co., Ltd.</a:t>
            </a:r>
          </a:p>
          <a:p>
            <a:pPr>
              <a:spcBef>
                <a:spcPts val="1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3000" b="1" dirty="0"/>
              <a:t>VEM Tooling (I) </a:t>
            </a:r>
            <a:r>
              <a:rPr lang="en-US" altLang="zh-CN" sz="3000" b="1" dirty="0" err="1"/>
              <a:t>Pvt</a:t>
            </a:r>
            <a:r>
              <a:rPr lang="en-US" altLang="zh-CN" sz="3000" b="1" dirty="0"/>
              <a:t> Ltd.  (India)</a:t>
            </a:r>
          </a:p>
          <a:p>
            <a:pPr>
              <a:spcBef>
                <a:spcPts val="1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sz="3000" b="1" dirty="0"/>
          </a:p>
          <a:p>
            <a:pPr>
              <a:spcBef>
                <a:spcPts val="1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sz="3000" b="1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9949" y="5373216"/>
            <a:ext cx="37447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800" b="1" dirty="0"/>
              <a:t>TOOLS MADE IN ASIA</a:t>
            </a:r>
          </a:p>
        </p:txBody>
      </p:sp>
    </p:spTree>
    <p:extLst>
      <p:ext uri="{BB962C8B-B14F-4D97-AF65-F5344CB8AC3E}">
        <p14:creationId xmlns:p14="http://schemas.microsoft.com/office/powerpoint/2010/main" val="28886456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1801812" y="0"/>
            <a:ext cx="7340600" cy="501650"/>
            <a:chOff x="1135" y="0"/>
            <a:chExt cx="4624" cy="316"/>
          </a:xfrm>
        </p:grpSpPr>
        <p:sp>
          <p:nvSpPr>
            <p:cNvPr id="14365" name="Text Box 2"/>
            <p:cNvSpPr txBox="1">
              <a:spLocks noChangeArrowheads="1"/>
            </p:cNvSpPr>
            <p:nvPr/>
          </p:nvSpPr>
          <p:spPr bwMode="auto">
            <a:xfrm>
              <a:off x="1135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VEM Thailand</a:t>
              </a:r>
              <a:endParaRPr lang="en-US" altLang="de-DE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36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6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181328"/>
            <a:ext cx="6984776" cy="47313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4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Production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Site VEM Thailand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3" y="980728"/>
            <a:ext cx="3456384" cy="259228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085" y="980728"/>
            <a:ext cx="3456384" cy="259228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496" y="3861048"/>
            <a:ext cx="3441591" cy="258119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3174" y="3861048"/>
            <a:ext cx="3441591" cy="258119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8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1801812" y="0"/>
            <a:ext cx="7342188" cy="501650"/>
            <a:chOff x="1134" y="0"/>
            <a:chExt cx="4625" cy="316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Mouldbases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made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in VEM Thailand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836712"/>
            <a:ext cx="4052887" cy="289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9" y="3735487"/>
            <a:ext cx="4054475" cy="289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8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1801812" y="0"/>
            <a:ext cx="7342188" cy="501650"/>
            <a:chOff x="1134" y="0"/>
            <a:chExt cx="4625" cy="316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Measuring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Equipment VEM Thailand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707713"/>
            <a:ext cx="3960440" cy="297033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3919735" cy="293980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5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Injection Shop VEM Thailand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44824"/>
            <a:ext cx="4416491" cy="33123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36712"/>
            <a:ext cx="2438400" cy="188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0091" y="836711"/>
            <a:ext cx="2438400" cy="188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293096"/>
            <a:ext cx="2438400" cy="18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0091" y="4295322"/>
            <a:ext cx="2438400" cy="18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5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Injection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Machine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VEM Thailand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6" name="Picture 1" descr="S__146145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965" y="1628800"/>
            <a:ext cx="3588215" cy="3528392"/>
          </a:xfrm>
          <a:prstGeom prst="rect">
            <a:avLst/>
          </a:prstGeom>
        </p:spPr>
      </p:pic>
      <p:pic>
        <p:nvPicPr>
          <p:cNvPr id="7" name="Picture 3" descr="S__14614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628800"/>
            <a:ext cx="3408759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677496"/>
            <a:ext cx="7122701" cy="3740699"/>
          </a:xfrm>
          <a:prstGeom prst="rect">
            <a:avLst/>
          </a:prstGeom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801812" y="0"/>
            <a:ext cx="7340600" cy="501650"/>
            <a:chOff x="1135" y="0"/>
            <a:chExt cx="4624" cy="316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135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VEM </a:t>
              </a:r>
              <a:r>
                <a:rPr lang="de-DE" sz="3200" b="1" u="sng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India</a:t>
              </a:r>
              <a:endParaRPr lang="en-US" altLang="de-DE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10710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208962" y="0"/>
            <a:ext cx="933450" cy="501650"/>
            <a:chOff x="5171" y="0"/>
            <a:chExt cx="588" cy="31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836712"/>
            <a:ext cx="3380808" cy="23762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002" y="727262"/>
            <a:ext cx="3222485" cy="23257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3756024"/>
            <a:ext cx="3600400" cy="24714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151" y="3429000"/>
            <a:ext cx="1780186" cy="2645893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80116" y="0"/>
            <a:ext cx="6407150" cy="501650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Production Site VEM </a:t>
            </a:r>
            <a:r>
              <a:rPr lang="en-US" alt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India</a:t>
            </a:r>
            <a:endParaRPr lang="en-US" altLang="de-DE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38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International Management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0721" y="908720"/>
            <a:ext cx="2055215" cy="202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83586"/>
            <a:ext cx="1872209" cy="19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721" y="3705688"/>
            <a:ext cx="2055215" cy="23156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14" y="3785190"/>
            <a:ext cx="2010054" cy="2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Personnel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Breakdown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26767" y="908720"/>
            <a:ext cx="6258272" cy="6096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China: 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Total Staff – 200 Employees</a:t>
            </a:r>
            <a:br>
              <a:rPr lang="en-US" altLang="zh-CN" sz="2000" dirty="0"/>
            </a:br>
            <a:r>
              <a:rPr lang="en-US" altLang="zh-CN" sz="2000" dirty="0"/>
              <a:t>- Designers:  16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		Project Managers: 10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Thailand: 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Total Staff - 70 Employees 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		Project Managers: 3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India: 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Total Staff - 40 Employees 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		Project Managers: 2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/>
              <a:t>		Mold Flow Center</a:t>
            </a:r>
          </a:p>
          <a:p>
            <a:pPr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7036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907703" y="1196753"/>
            <a:ext cx="7262929" cy="5599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1998: Company registered in Hong Kong as VEM Virtual 			Electronics Manufacturing Ltd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2000: Start to outsource plastic injection moulds in Shenzhen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2001: Set up sales office in US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2003: Set up 100% owned factory in Shenzhen, China, for plastic 	injection </a:t>
            </a:r>
            <a:r>
              <a:rPr lang="en-US" altLang="zh-CN" sz="2000" dirty="0" err="1"/>
              <a:t>moulds</a:t>
            </a:r>
            <a:r>
              <a:rPr lang="en-US" altLang="zh-CN" sz="2000" dirty="0"/>
              <a:t> with 1.000 m² factory size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2005: Moved the factory to a much larger and more advanced 	factory with 5.000 m²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2007: Set up sales office in Thailand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2008: Set up 2nd factory in Thailand with 3.000 m²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2010: Thailand got TS 16949 for parts production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2011: Set up sales office in Mexico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2015: Set up sales office in India</a:t>
            </a:r>
          </a:p>
          <a:p>
            <a:pPr marL="319088" lvl="0" indent="-319088" defTabSz="449263" fontAlgn="base">
              <a:spcBef>
                <a:spcPts val="500"/>
              </a:spcBef>
              <a:spcAft>
                <a:spcPct val="0"/>
              </a:spcAft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2016:  Set up 3rd factory in India with 1.500 m²</a:t>
            </a:r>
          </a:p>
          <a:p>
            <a:pPr marL="319088" lvl="0" indent="-319088" defTabSz="449263" fontAlgn="base">
              <a:spcBef>
                <a:spcPts val="500"/>
              </a:spcBef>
              <a:spcAft>
                <a:spcPct val="0"/>
              </a:spcAft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  </a:t>
            </a:r>
            <a:r>
              <a:rPr lang="en-US" altLang="zh-CN" sz="2000" dirty="0">
                <a:solidFill>
                  <a:srgbClr val="FFFFFF"/>
                </a:solidFill>
                <a:latin typeface="Arial" charset="0"/>
                <a:ea typeface="宋体" charset="-122"/>
              </a:rPr>
              <a:t>22016:Set up 3rd factory in India with 1,500 sqm</a:t>
            </a:r>
          </a:p>
          <a:p>
            <a:pPr lvl="0" defTabSz="449263" fontAlgn="base">
              <a:spcBef>
                <a:spcPts val="500"/>
              </a:spcBef>
              <a:spcAft>
                <a:spcPct val="0"/>
              </a:spcAft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>
                <a:solidFill>
                  <a:srgbClr val="FFFFFF"/>
                </a:solidFill>
                <a:latin typeface="Arial" charset="0"/>
                <a:ea typeface="宋体" charset="-122"/>
              </a:rPr>
              <a:t>016:Set up 3</a:t>
            </a:r>
            <a:r>
              <a:rPr lang="en-US" altLang="zh-CN" sz="2000" baseline="30000" dirty="0">
                <a:solidFill>
                  <a:srgbClr val="FFFFFF"/>
                </a:solidFill>
                <a:latin typeface="Arial" charset="0"/>
                <a:ea typeface="宋体" charset="-122"/>
              </a:rPr>
              <a:t>rd</a:t>
            </a:r>
            <a:r>
              <a:rPr lang="en-US" altLang="zh-CN" sz="2000" dirty="0">
                <a:solidFill>
                  <a:srgbClr val="FFFFFF"/>
                </a:solidFill>
                <a:latin typeface="Arial" charset="0"/>
                <a:ea typeface="宋体" charset="-122"/>
              </a:rPr>
              <a:t> factory in India with 1,500 sqm</a:t>
            </a: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>
              <a:solidFill>
                <a:srgbClr val="FFFFFF"/>
              </a:solidFill>
            </a:endParaRP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>
              <a:solidFill>
                <a:srgbClr val="FFFFFF"/>
              </a:solidFill>
            </a:endParaRPr>
          </a:p>
          <a:p>
            <a:pPr marL="319088" indent="-319088"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>
              <a:solidFill>
                <a:srgbClr val="FFFFFF"/>
              </a:solidFill>
            </a:endParaRPr>
          </a:p>
          <a:p>
            <a:pPr marL="319088" indent="-319088">
              <a:spcBef>
                <a:spcPts val="5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>
              <a:solidFill>
                <a:srgbClr val="FFFFFF"/>
              </a:solidFill>
            </a:endParaRPr>
          </a:p>
          <a:p>
            <a:pPr marL="319088" indent="-319088">
              <a:spcBef>
                <a:spcPts val="5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>
              <a:solidFill>
                <a:srgbClr val="FFFFFF"/>
              </a:solidFill>
            </a:endParaRPr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Company Profile</a:t>
              </a: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5752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Machine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List China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61" y="1481388"/>
            <a:ext cx="7334840" cy="43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Machine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List China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1340768"/>
            <a:ext cx="7353741" cy="48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Machine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List China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693" y="1412776"/>
            <a:ext cx="7347132" cy="45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2048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Machine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List China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484784"/>
            <a:ext cx="7342188" cy="44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21508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Machine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List Thailand</a:t>
              </a:r>
            </a:p>
          </p:txBody>
        </p:sp>
        <p:pic>
          <p:nvPicPr>
            <p:cNvPr id="21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0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412776"/>
            <a:ext cx="7329213" cy="45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800000" y="0"/>
            <a:ext cx="7343999" cy="503999"/>
            <a:chOff x="1800000" y="0"/>
            <a:chExt cx="7343999" cy="503999"/>
          </a:xfrm>
        </p:grpSpPr>
        <p:sp>
          <p:nvSpPr>
            <p:cNvPr id="3" name="Freihandform 2"/>
            <p:cNvSpPr/>
            <p:nvPr/>
          </p:nvSpPr>
          <p:spPr>
            <a:xfrm>
              <a:off x="1800000" y="0"/>
              <a:ext cx="6408000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3200" b="1" i="0" u="none" strike="noStrike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/>
                  <a:cs typeface="宋体" pitchFamily="2"/>
                </a:rPr>
                <a:t>Machine List Thailand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496000" y="7200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Freihandform 4"/>
            <p:cNvSpPr/>
            <p:nvPr/>
          </p:nvSpPr>
          <p:spPr>
            <a:xfrm>
              <a:off x="8208360" y="0"/>
              <a:ext cx="935639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de-DE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宋体" pitchFamily="2"/>
                <a:cs typeface="宋体" pitchFamily="2"/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1" y="1412776"/>
            <a:ext cx="7343999" cy="44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800000" y="0"/>
            <a:ext cx="7343999" cy="503999"/>
            <a:chOff x="1800000" y="0"/>
            <a:chExt cx="7343999" cy="503999"/>
          </a:xfrm>
        </p:grpSpPr>
        <p:sp>
          <p:nvSpPr>
            <p:cNvPr id="3" name="Freihandform 2"/>
            <p:cNvSpPr/>
            <p:nvPr/>
          </p:nvSpPr>
          <p:spPr>
            <a:xfrm>
              <a:off x="1800000" y="0"/>
              <a:ext cx="6408000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3200" b="1" i="0" u="none" strike="noStrike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/>
                  <a:cs typeface="宋体" pitchFamily="2"/>
                </a:rPr>
                <a:t>Machine List 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/>
                  <a:cs typeface="宋体" pitchFamily="2"/>
                </a:rPr>
                <a:t>India</a:t>
              </a:r>
              <a:endParaRPr lang="en-US" sz="3200" b="1" i="0" u="none" strike="noStrike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/>
                <a:cs typeface="宋体" pitchFamily="2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496000" y="7200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Freihandform 4"/>
            <p:cNvSpPr/>
            <p:nvPr/>
          </p:nvSpPr>
          <p:spPr>
            <a:xfrm>
              <a:off x="8208360" y="0"/>
              <a:ext cx="935639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de-DE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宋体" pitchFamily="2"/>
                <a:cs typeface="宋体" pitchFamily="2"/>
              </a:endParaRP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1" y="1484784"/>
            <a:ext cx="7343999" cy="42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800000" y="0"/>
            <a:ext cx="7343999" cy="503999"/>
            <a:chOff x="1800000" y="0"/>
            <a:chExt cx="7343999" cy="503999"/>
          </a:xfrm>
        </p:grpSpPr>
        <p:sp>
          <p:nvSpPr>
            <p:cNvPr id="3" name="Freihandform 2"/>
            <p:cNvSpPr/>
            <p:nvPr/>
          </p:nvSpPr>
          <p:spPr>
            <a:xfrm>
              <a:off x="1800000" y="0"/>
              <a:ext cx="6408000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3200" b="1" i="0" u="none" strike="noStrike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/>
                  <a:cs typeface="宋体" pitchFamily="2"/>
                </a:rPr>
                <a:t>Machine List 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/>
                  <a:cs typeface="宋体" pitchFamily="2"/>
                </a:rPr>
                <a:t>India</a:t>
              </a:r>
              <a:endParaRPr lang="en-US" sz="3200" b="1" i="0" u="none" strike="noStrike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/>
                <a:cs typeface="宋体" pitchFamily="2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496000" y="7200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Freihandform 4"/>
            <p:cNvSpPr/>
            <p:nvPr/>
          </p:nvSpPr>
          <p:spPr>
            <a:xfrm>
              <a:off x="8208360" y="0"/>
              <a:ext cx="935639" cy="503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</a:ln>
          </p:spPr>
          <p:txBody>
            <a:bodyPr vert="horz" wrap="square" lIns="91440" tIns="45720" rIns="91440" bIns="4572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de-DE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宋体" pitchFamily="2"/>
                <a:cs typeface="宋体" pitchFamily="2"/>
              </a:endParaRP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807" y="1268760"/>
            <a:ext cx="7297248" cy="48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Benefits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of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working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with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VEM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01812" y="1295400"/>
            <a:ext cx="7162676" cy="4365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19088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400" b="1" dirty="0">
              <a:solidFill>
                <a:srgbClr val="FFFFFF"/>
              </a:solidFill>
            </a:endParaRPr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400" b="1" dirty="0">
              <a:solidFill>
                <a:srgbClr val="9ADCF6"/>
              </a:solidFill>
            </a:endParaRPr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2000" dirty="0"/>
              <a:t>High Tech Tool Shop, German owned, with Western Management on site</a:t>
            </a:r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000" dirty="0"/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2000" dirty="0"/>
              <a:t>Complete Project Management with English speaking Engineers and Management</a:t>
            </a:r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000" dirty="0"/>
          </a:p>
          <a:p>
            <a:pPr marL="342900" indent="-319088">
              <a:lnSpc>
                <a:spcPct val="80000"/>
              </a:lnSpc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2000" dirty="0"/>
              <a:t>NAFTA and Europe based Contract-Tool-Shops for warranty and modifications</a:t>
            </a:r>
          </a:p>
        </p:txBody>
      </p:sp>
    </p:spTree>
    <p:extLst>
      <p:ext uri="{BB962C8B-B14F-4D97-AF65-F5344CB8AC3E}">
        <p14:creationId xmlns:p14="http://schemas.microsoft.com/office/powerpoint/2010/main" val="29459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4463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Reference Customers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0225" y="1557338"/>
            <a:ext cx="7092950" cy="41039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u="sng" dirty="0"/>
              <a:t>Customer Industry: </a:t>
            </a:r>
          </a:p>
          <a:p>
            <a:pPr marL="319088" indent="-319088">
              <a:spcBef>
                <a:spcPts val="6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       Automotive, Medical, Electronic, Consumer</a:t>
            </a:r>
          </a:p>
          <a:p>
            <a:pPr marL="319088" indent="-319088">
              <a:spcBef>
                <a:spcPts val="7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i="1" dirty="0"/>
              <a:t>North America:  </a:t>
            </a:r>
          </a:p>
          <a:p>
            <a:pPr marL="719138" lvl="1" indent="-261938">
              <a:spcBef>
                <a:spcPts val="600"/>
              </a:spcBef>
              <a:buClr>
                <a:srgbClr val="9ADCF6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 Johnson Controls, Siemens, Cepheid, Toro, CareFusion …</a:t>
            </a:r>
          </a:p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i="1" dirty="0"/>
              <a:t>Europe:  </a:t>
            </a:r>
          </a:p>
          <a:p>
            <a:pPr marL="719138" lvl="1" indent="-261938">
              <a:spcBef>
                <a:spcPts val="600"/>
              </a:spcBef>
              <a:buClr>
                <a:srgbClr val="9ADCF6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 Audi, BMW, Porsche, Bosch, </a:t>
            </a:r>
            <a:r>
              <a:rPr lang="en-US" altLang="zh-CN" sz="2000" dirty="0" err="1"/>
              <a:t>Huonker</a:t>
            </a:r>
            <a:r>
              <a:rPr lang="en-US" altLang="zh-CN" sz="2000" dirty="0"/>
              <a:t>, VOIT, LEGO, Hager, BIT, </a:t>
            </a:r>
            <a:r>
              <a:rPr lang="en-US" altLang="zh-CN" sz="2000" dirty="0" err="1"/>
              <a:t>Equashield</a:t>
            </a:r>
            <a:r>
              <a:rPr lang="en-US" altLang="zh-CN" sz="2000" dirty="0"/>
              <a:t>, BSH …</a:t>
            </a:r>
          </a:p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i="1" dirty="0"/>
              <a:t>Asia:  </a:t>
            </a:r>
          </a:p>
          <a:p>
            <a:pPr marL="719138" lvl="1" indent="-261938">
              <a:spcBef>
                <a:spcPts val="600"/>
              </a:spcBef>
              <a:buClr>
                <a:srgbClr val="9ADCF6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ISUZU, </a:t>
            </a:r>
            <a:r>
              <a:rPr lang="en-US" altLang="zh-CN" sz="2000" dirty="0" err="1"/>
              <a:t>Helvoet</a:t>
            </a:r>
            <a:r>
              <a:rPr lang="en-US" altLang="zh-CN" sz="2000" dirty="0"/>
              <a:t>, </a:t>
            </a:r>
            <a:r>
              <a:rPr lang="en-US" altLang="zh-CN" sz="2000" dirty="0" err="1"/>
              <a:t>Fisher&amp;Paykel</a:t>
            </a:r>
            <a:r>
              <a:rPr lang="en-US" altLang="zh-CN" sz="2000" dirty="0"/>
              <a:t>, Electrolux, ARB, </a:t>
            </a:r>
            <a:r>
              <a:rPr lang="en-US" altLang="zh-CN" sz="2000" dirty="0" err="1"/>
              <a:t>Connectwell</a:t>
            </a:r>
            <a:r>
              <a:rPr lang="en-US" altLang="zh-CN" sz="2000" dirty="0"/>
              <a:t>, B. Braun, BDP</a:t>
            </a:r>
            <a:r>
              <a:rPr lang="de-DE" altLang="zh-CN" sz="2000" dirty="0"/>
              <a:t>, </a:t>
            </a:r>
            <a:r>
              <a:rPr lang="en-US" altLang="zh-CN" sz="2000" dirty="0"/>
              <a:t>EF Electrical …</a:t>
            </a:r>
          </a:p>
        </p:txBody>
      </p:sp>
    </p:spTree>
    <p:extLst>
      <p:ext uri="{BB962C8B-B14F-4D97-AF65-F5344CB8AC3E}">
        <p14:creationId xmlns:p14="http://schemas.microsoft.com/office/powerpoint/2010/main" val="4568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89" y="793143"/>
            <a:ext cx="2395538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94" y="1862406"/>
            <a:ext cx="2395537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79556"/>
            <a:ext cx="2395537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24" y="3985687"/>
            <a:ext cx="2808288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34" y="4725144"/>
            <a:ext cx="2736850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Facts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about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VEM</a:t>
              </a:r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583113" y="548680"/>
            <a:ext cx="4559300" cy="1796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lnSpc>
                <a:spcPct val="80000"/>
              </a:lnSpc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ISO9001 / TS16949 Certified </a:t>
            </a:r>
          </a:p>
          <a:p>
            <a:pPr marL="319088" indent="-319088">
              <a:lnSpc>
                <a:spcPct val="80000"/>
              </a:lnSpc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Range from 50 up to 500 t in China &amp; 400 up to 1.000 t in </a:t>
            </a:r>
            <a:r>
              <a:rPr lang="en-US" altLang="zh-CN" sz="2000" dirty="0" smtClean="0"/>
              <a:t>Thailand &amp; 50 t up to 600 t in India.</a:t>
            </a:r>
            <a:endParaRPr lang="en-US" altLang="zh-CN" sz="2000" dirty="0"/>
          </a:p>
          <a:p>
            <a:pPr marL="319088" indent="-319088">
              <a:lnSpc>
                <a:spcPct val="80000"/>
              </a:lnSpc>
              <a:spcBef>
                <a:spcPts val="5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500 tools per year</a:t>
            </a:r>
          </a:p>
          <a:p>
            <a:pPr lvl="1">
              <a:lnSpc>
                <a:spcPct val="80000"/>
              </a:lnSpc>
              <a:spcBef>
                <a:spcPts val="500"/>
              </a:spcBef>
              <a:buClr>
                <a:srgbClr val="9ADCF6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9616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VEM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Factories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&amp; Sales Offices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0225" y="476672"/>
            <a:ext cx="7343776" cy="6264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spcBef>
                <a:spcPts val="300"/>
              </a:spcBef>
              <a:buClr>
                <a:srgbClr val="2A99EC"/>
              </a:buClr>
              <a:buSzPct val="100000"/>
              <a:buFontTx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Shenzhen</a:t>
            </a:r>
            <a:r>
              <a:rPr lang="en-US" altLang="zh-CN" sz="1600" b="1" dirty="0">
                <a:solidFill>
                  <a:srgbClr val="9ADCF6"/>
                </a:solidFill>
              </a:rPr>
              <a:t/>
            </a:r>
            <a:br>
              <a:rPr lang="en-US" altLang="zh-CN" sz="1600" b="1" dirty="0">
                <a:solidFill>
                  <a:srgbClr val="9ADCF6"/>
                </a:solidFill>
              </a:rPr>
            </a:br>
            <a:r>
              <a:rPr lang="en-US" altLang="zh-CN" sz="1200" b="1" dirty="0"/>
              <a:t>The 2nd Building, </a:t>
            </a:r>
            <a:r>
              <a:rPr lang="en-US" altLang="zh-CN" sz="1200" b="1" dirty="0" err="1"/>
              <a:t>Longhui</a:t>
            </a:r>
            <a:r>
              <a:rPr lang="en-US" altLang="zh-CN" sz="1200" b="1" dirty="0"/>
              <a:t> Industrial Park</a:t>
            </a:r>
            <a:br>
              <a:rPr lang="en-US" altLang="zh-CN" sz="1200" b="1" dirty="0"/>
            </a:br>
            <a:r>
              <a:rPr lang="en-US" altLang="zh-CN" sz="1200" b="1" dirty="0" err="1"/>
              <a:t>Fuqiao</a:t>
            </a:r>
            <a:r>
              <a:rPr lang="en-US" altLang="zh-CN" sz="1200" b="1" dirty="0"/>
              <a:t> 3rd Industrial </a:t>
            </a:r>
            <a:r>
              <a:rPr lang="en-US" altLang="zh-CN" sz="1200" b="1" dirty="0" err="1"/>
              <a:t>Zone,Fuyong</a:t>
            </a:r>
            <a:r>
              <a:rPr lang="en-US" altLang="zh-CN" sz="1200" b="1" dirty="0"/>
              <a:t> Town</a:t>
            </a:r>
            <a:br>
              <a:rPr lang="en-US" altLang="zh-CN" sz="1200" b="1" dirty="0"/>
            </a:br>
            <a:r>
              <a:rPr lang="en-US" altLang="zh-CN" sz="1200" b="1" dirty="0" err="1"/>
              <a:t>Baoan</a:t>
            </a:r>
            <a:r>
              <a:rPr lang="en-US" altLang="zh-CN" sz="1200" b="1" dirty="0"/>
              <a:t> Area, Shenzhen 518103 </a:t>
            </a:r>
          </a:p>
          <a:p>
            <a:pPr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b="1" dirty="0">
                <a:solidFill>
                  <a:srgbClr val="FFFFFF"/>
                </a:solidFill>
              </a:rPr>
              <a:t>China</a:t>
            </a:r>
            <a:endParaRPr lang="en-US" altLang="zh-CN" sz="1200" dirty="0">
              <a:solidFill>
                <a:srgbClr val="FFFFFF"/>
              </a:solidFill>
            </a:endParaRPr>
          </a:p>
          <a:p>
            <a:pPr marL="319088" indent="-319088">
              <a:lnSpc>
                <a:spcPct val="80000"/>
              </a:lnSpc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(Thailand)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b="1" dirty="0">
                <a:solidFill>
                  <a:srgbClr val="FFFFFF"/>
                </a:solidFill>
              </a:rPr>
              <a:t>         </a:t>
            </a:r>
            <a:r>
              <a:rPr lang="en-US" altLang="zh-CN" sz="1200" b="1" dirty="0"/>
              <a:t>64/205 Moo 4 </a:t>
            </a:r>
            <a:r>
              <a:rPr lang="en-US" altLang="zh-CN" sz="1200" b="1" dirty="0" err="1"/>
              <a:t>Tambon</a:t>
            </a:r>
            <a:r>
              <a:rPr lang="en-US" altLang="zh-CN" sz="1200" b="1" dirty="0"/>
              <a:t> </a:t>
            </a:r>
            <a:r>
              <a:rPr lang="en-US" altLang="zh-CN" sz="1200" b="1" dirty="0" err="1"/>
              <a:t>Pluakdaeng</a:t>
            </a:r>
            <a:endParaRPr lang="en-US" altLang="zh-CN" sz="1200" b="1" dirty="0"/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b="1" dirty="0"/>
              <a:t>	</a:t>
            </a:r>
            <a:r>
              <a:rPr lang="en-US" altLang="zh-CN" sz="1200" b="1" dirty="0" err="1"/>
              <a:t>Ampur</a:t>
            </a:r>
            <a:r>
              <a:rPr lang="en-US" altLang="zh-CN" sz="1200" b="1" dirty="0"/>
              <a:t> </a:t>
            </a:r>
            <a:r>
              <a:rPr lang="en-US" altLang="zh-CN" sz="1200" b="1" dirty="0" err="1"/>
              <a:t>Pluakdaeng</a:t>
            </a:r>
            <a:r>
              <a:rPr lang="en-US" altLang="zh-CN" sz="1200" b="1" dirty="0"/>
              <a:t>, </a:t>
            </a:r>
            <a:r>
              <a:rPr lang="en-US" altLang="zh-CN" sz="1200" b="1" dirty="0" err="1"/>
              <a:t>Rayong</a:t>
            </a:r>
            <a:r>
              <a:rPr lang="en-US" altLang="zh-CN" sz="1200" b="1" dirty="0"/>
              <a:t>  21140 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b="1" dirty="0"/>
              <a:t>         Thailand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endParaRPr lang="en-US" altLang="zh-CN" sz="1200" b="1" dirty="0">
              <a:solidFill>
                <a:srgbClr val="FFFFFF"/>
              </a:solidFill>
            </a:endParaRPr>
          </a:p>
          <a:p>
            <a:pPr marL="319088" indent="-319088">
              <a:lnSpc>
                <a:spcPct val="80000"/>
              </a:lnSpc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Tooling (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India) </a:t>
            </a:r>
            <a:r>
              <a:rPr lang="en-US" altLang="zh-CN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Pvt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Ltd  </a:t>
            </a:r>
            <a:endParaRPr lang="en-IN" altLang="zh-CN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b="1" dirty="0">
                <a:solidFill>
                  <a:srgbClr val="FFFFFF"/>
                </a:solidFill>
              </a:rPr>
              <a:t>        </a:t>
            </a:r>
            <a:r>
              <a:rPr lang="en-US" altLang="zh-CN" sz="1200" b="1" dirty="0" smtClean="0">
                <a:solidFill>
                  <a:srgbClr val="FFFFFF"/>
                </a:solidFill>
              </a:rPr>
              <a:t> </a:t>
            </a:r>
            <a:r>
              <a:rPr lang="pt-BR" sz="1200" b="1" dirty="0"/>
              <a:t>Gat No 125 Hissa No B</a:t>
            </a:r>
          </a:p>
          <a:p>
            <a:r>
              <a:rPr lang="en-IN" sz="1200" dirty="0"/>
              <a:t> </a:t>
            </a:r>
            <a:r>
              <a:rPr lang="en-IN" sz="1200" dirty="0" smtClean="0"/>
              <a:t>        </a:t>
            </a:r>
            <a:r>
              <a:rPr lang="en-IN" sz="1200" b="1" dirty="0"/>
              <a:t>A/p Village </a:t>
            </a:r>
            <a:r>
              <a:rPr lang="en-IN" sz="1200" b="1" dirty="0" err="1"/>
              <a:t>Mouje</a:t>
            </a:r>
            <a:r>
              <a:rPr lang="en-IN" sz="1200" b="1" dirty="0"/>
              <a:t> </a:t>
            </a:r>
            <a:r>
              <a:rPr lang="en-IN" sz="1200" b="1" dirty="0" err="1"/>
              <a:t>Kadamwakwasti</a:t>
            </a:r>
            <a:r>
              <a:rPr lang="en-IN" sz="1200" b="1" dirty="0"/>
              <a:t> Loni </a:t>
            </a:r>
            <a:r>
              <a:rPr lang="en-IN" sz="1200" b="1" dirty="0" err="1"/>
              <a:t>Kalbhor</a:t>
            </a:r>
            <a:endParaRPr lang="en-IN" sz="1200" b="1" dirty="0"/>
          </a:p>
          <a:p>
            <a:r>
              <a:rPr lang="en-IN" sz="1200" b="1" dirty="0"/>
              <a:t>          </a:t>
            </a:r>
            <a:r>
              <a:rPr lang="en-IN" sz="1200" b="1" dirty="0" smtClean="0"/>
              <a:t>Tal-</a:t>
            </a:r>
            <a:r>
              <a:rPr lang="en-IN" sz="1200" b="1" dirty="0" err="1" smtClean="0"/>
              <a:t>Haveli,Dist</a:t>
            </a:r>
            <a:r>
              <a:rPr lang="en-IN" sz="1200" b="1" dirty="0" smtClean="0"/>
              <a:t>-Pune. India 412201. </a:t>
            </a:r>
          </a:p>
          <a:p>
            <a:endParaRPr lang="en-US" altLang="zh-CN" sz="1200" b="1" dirty="0"/>
          </a:p>
          <a:p>
            <a:pPr marL="319088" indent="-319088"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Sales Offices in USA</a:t>
            </a:r>
          </a:p>
          <a:p>
            <a: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b="1" dirty="0">
                <a:solidFill>
                  <a:srgbClr val="FF0000"/>
                </a:solidFill>
              </a:rPr>
              <a:t>        </a:t>
            </a:r>
            <a:r>
              <a:rPr lang="en-US" altLang="zh-CN" sz="1400" b="1" dirty="0"/>
              <a:t>Redondo Beach,  California                                Califon,  New Jersey </a:t>
            </a:r>
          </a:p>
          <a:p>
            <a: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dirty="0"/>
              <a:t>        Email: nicole.vantriel@vem-ltd.com                              Email: jeff.carroll@vem-ltd.com</a:t>
            </a:r>
          </a:p>
          <a:p>
            <a: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endParaRPr lang="en-US" altLang="zh-CN" sz="1200" dirty="0">
              <a:solidFill>
                <a:srgbClr val="FFFFFF"/>
              </a:solidFill>
            </a:endParaRPr>
          </a:p>
          <a:p>
            <a:pPr marL="319088" lvl="0" indent="-319088"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Sales Office in Mexico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dirty="0"/>
              <a:t>        </a:t>
            </a:r>
            <a:r>
              <a:rPr lang="en-US" sz="1400" b="1" dirty="0"/>
              <a:t>México, D. F.</a:t>
            </a:r>
            <a:endParaRPr lang="en-US" altLang="zh-CN" sz="1400" b="1" dirty="0"/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dirty="0"/>
              <a:t>        Email: gabriel.fernandez@vem-ltd.com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endParaRPr lang="en-US" altLang="zh-CN" sz="1200" dirty="0"/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SzPct val="100000"/>
              <a:buFont typeface="Arial" pitchFamily="34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Sales office in Germany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400" b="1" dirty="0">
                <a:solidFill>
                  <a:srgbClr val="FFFFFF"/>
                </a:solidFill>
              </a:rPr>
              <a:t>       </a:t>
            </a:r>
            <a:r>
              <a:rPr lang="en-US" altLang="zh-CN" sz="1400" b="1" dirty="0"/>
              <a:t>Freiburg, Baden-Wuerttemberg</a:t>
            </a:r>
          </a:p>
          <a:p>
            <a:pPr marL="319088" indent="-319088">
              <a:lnSpc>
                <a:spcPct val="80000"/>
              </a:lnSpc>
              <a:spcBef>
                <a:spcPts val="3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sz="1400" dirty="0"/>
              <a:t>       </a:t>
            </a:r>
            <a:r>
              <a:rPr lang="en-US" altLang="zh-CN" sz="1200" dirty="0"/>
              <a:t>Email: oliver.weber@vem-ltd.com</a:t>
            </a:r>
            <a:r>
              <a:rPr lang="en-US" sz="1200" dirty="0"/>
              <a:t/>
            </a:r>
            <a:br>
              <a:rPr lang="en-US" sz="1200" dirty="0"/>
            </a:br>
            <a:endParaRPr lang="es-MX" altLang="zh-CN" sz="1200" dirty="0">
              <a:solidFill>
                <a:srgbClr val="FFFFFF"/>
              </a:solidFill>
            </a:endParaRPr>
          </a:p>
          <a:p>
            <a:pPr marL="319088" indent="-319088"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VEM Sales Office in India </a:t>
            </a:r>
          </a:p>
          <a:p>
            <a: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dirty="0">
                <a:solidFill>
                  <a:srgbClr val="FFFFFF"/>
                </a:solidFill>
              </a:rPr>
              <a:t>        </a:t>
            </a:r>
            <a:r>
              <a:rPr lang="en-US" altLang="zh-CN" sz="1400" b="1" dirty="0" smtClean="0"/>
              <a:t>Pune</a:t>
            </a:r>
            <a:endParaRPr lang="zh-CN" altLang="en-US" sz="1400" b="1" dirty="0"/>
          </a:p>
          <a:p>
            <a: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200" dirty="0"/>
              <a:t>        Email: g.kabra@vem-ltd.com </a:t>
            </a:r>
          </a:p>
          <a:p>
            <a:pPr marL="319088" indent="-319088">
              <a:spcBef>
                <a:spcPts val="3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b="1" dirty="0">
                <a:solidFill>
                  <a:srgbClr val="9ADCF6"/>
                </a:solidFill>
              </a:rPr>
              <a:t/>
            </a:r>
            <a:br>
              <a:rPr lang="en-US" altLang="zh-CN" sz="1600" b="1" dirty="0">
                <a:solidFill>
                  <a:srgbClr val="9ADCF6"/>
                </a:solidFill>
              </a:rPr>
            </a:br>
            <a:endParaRPr lang="en-US" altLang="zh-CN" sz="1200" dirty="0">
              <a:solidFill>
                <a:srgbClr val="FFFFFF"/>
              </a:solidFill>
            </a:endParaRP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/>
            </a:pPr>
            <a:r>
              <a:rPr lang="en-US" altLang="zh-CN" sz="1600" dirty="0">
                <a:solidFill>
                  <a:srgbClr val="FFFFF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259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Warranty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Shops </a:t>
              </a:r>
              <a:r>
                <a:rPr 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for</a:t>
              </a:r>
              <a:r>
                <a:rPr 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" pitchFamily="2"/>
                  <a:cs typeface="Times New Roman" panose="02020603050405020304" pitchFamily="18" charset="0"/>
                </a:rPr>
                <a:t> VEM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0225" y="1412776"/>
            <a:ext cx="7342188" cy="4680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400" dirty="0">
                <a:solidFill>
                  <a:srgbClr val="FFFFFF"/>
                </a:solidFill>
              </a:rPr>
              <a:t>        </a:t>
            </a:r>
            <a:r>
              <a:rPr lang="en-US" altLang="zh-CN" sz="1600" b="1" dirty="0"/>
              <a:t>Hans </a:t>
            </a:r>
            <a:r>
              <a:rPr lang="en-US" altLang="zh-CN" sz="1600" b="1" dirty="0" err="1"/>
              <a:t>Huonker</a:t>
            </a:r>
            <a:r>
              <a:rPr lang="en-US" altLang="zh-CN" sz="1600" b="1" dirty="0"/>
              <a:t> GmbH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de-DE" altLang="zh-CN" sz="1400" dirty="0"/>
              <a:t>Villingen-Schwenningen, Germany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de-DE" altLang="zh-CN" sz="1600" dirty="0">
              <a:solidFill>
                <a:srgbClr val="FFFFFF"/>
              </a:solidFill>
            </a:endParaRPr>
          </a:p>
          <a:p>
            <a:pPr marL="319088" indent="-319088"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de-DE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</a:t>
            </a:r>
            <a:r>
              <a:rPr lang="en-US" altLang="zh-CN" sz="1600" dirty="0">
                <a:solidFill>
                  <a:srgbClr val="FFFFFF"/>
                </a:solidFill>
              </a:rPr>
              <a:t/>
            </a:r>
            <a:br>
              <a:rPr lang="en-US" altLang="zh-CN" sz="1600" dirty="0">
                <a:solidFill>
                  <a:srgbClr val="FFFFFF"/>
                </a:solidFill>
              </a:rPr>
            </a:br>
            <a:r>
              <a:rPr lang="en-US" altLang="zh-CN" sz="1600" dirty="0">
                <a:solidFill>
                  <a:srgbClr val="FFFFFF"/>
                </a:solidFill>
              </a:rPr>
              <a:t> </a:t>
            </a:r>
            <a:r>
              <a:rPr lang="en-US" altLang="zh-CN" sz="1600" b="1" dirty="0"/>
              <a:t>Montrose Molders</a:t>
            </a:r>
            <a:r>
              <a:rPr lang="en-US" altLang="zh-CN" sz="1400" u="sng" dirty="0"/>
              <a:t/>
            </a:r>
            <a:br>
              <a:rPr lang="en-US" altLang="zh-CN" sz="1400" u="sng" dirty="0"/>
            </a:br>
            <a:r>
              <a:rPr lang="en-US" altLang="zh-CN" sz="1400" dirty="0"/>
              <a:t> South Plainfield, New Jersey 07080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1400" dirty="0"/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400" dirty="0">
                <a:solidFill>
                  <a:srgbClr val="FFFFFF"/>
                </a:solidFill>
              </a:rPr>
              <a:t>         </a:t>
            </a:r>
            <a:r>
              <a:rPr lang="en-US" altLang="zh-CN" sz="1600" b="1" dirty="0"/>
              <a:t>M&amp;R Mold &amp; Engineering</a:t>
            </a:r>
            <a:r>
              <a:rPr lang="en-US" altLang="zh-CN" sz="1400" b="1" dirty="0">
                <a:solidFill>
                  <a:srgbClr val="9ADCF6"/>
                </a:solidFill>
              </a:rPr>
              <a:t/>
            </a:r>
            <a:br>
              <a:rPr lang="en-US" altLang="zh-CN" sz="1400" b="1" dirty="0">
                <a:solidFill>
                  <a:srgbClr val="9ADCF6"/>
                </a:solidFill>
              </a:rPr>
            </a:br>
            <a:r>
              <a:rPr lang="en-US" altLang="zh-CN" sz="1400" b="1" dirty="0"/>
              <a:t> </a:t>
            </a:r>
            <a:r>
              <a:rPr lang="en-US" altLang="zh-CN" sz="1400" dirty="0"/>
              <a:t>Brea, California  92821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1400" dirty="0"/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None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400" b="1" dirty="0"/>
              <a:t>         </a:t>
            </a:r>
            <a:r>
              <a:rPr lang="en-US" altLang="zh-CN" sz="1600" b="1" dirty="0"/>
              <a:t>Commercial Tool</a:t>
            </a:r>
            <a:r>
              <a:rPr lang="en-US" altLang="zh-CN" sz="1400" b="1" dirty="0"/>
              <a:t/>
            </a:r>
            <a:br>
              <a:rPr lang="en-US" altLang="zh-CN" sz="1400" b="1" dirty="0"/>
            </a:br>
            <a:r>
              <a:rPr lang="en-US" altLang="zh-CN" sz="1400" b="1" dirty="0"/>
              <a:t> </a:t>
            </a:r>
            <a:r>
              <a:rPr lang="en-US" altLang="zh-CN" sz="1400" dirty="0"/>
              <a:t>Comstock Park, Michigan 4932</a:t>
            </a:r>
            <a:r>
              <a:rPr lang="en-US" altLang="zh-CN" sz="1600" dirty="0"/>
              <a:t>1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1600" dirty="0">
              <a:solidFill>
                <a:srgbClr val="FFFFFF"/>
              </a:solidFill>
            </a:endParaRP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de-DE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</a:t>
            </a:r>
          </a:p>
          <a:p>
            <a:pPr marL="319088" indent="-319088">
              <a:lnSpc>
                <a:spcPct val="80000"/>
              </a:lnSpc>
              <a:spcBef>
                <a:spcPts val="400"/>
              </a:spcBef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600" dirty="0">
                <a:solidFill>
                  <a:srgbClr val="FFFFFF"/>
                </a:solidFill>
              </a:rPr>
              <a:t>       </a:t>
            </a:r>
            <a:r>
              <a:rPr lang="en-US" altLang="zh-CN" sz="1400" dirty="0"/>
              <a:t>Puebla</a:t>
            </a:r>
            <a:r>
              <a:rPr lang="zh-CN" altLang="en-US" sz="1400" dirty="0"/>
              <a:t>     </a:t>
            </a:r>
            <a:r>
              <a:rPr lang="en-US" altLang="zh-CN" sz="1400" dirty="0"/>
              <a:t>Queretaro</a:t>
            </a:r>
            <a:r>
              <a:rPr lang="zh-CN" altLang="en-US" sz="1400" dirty="0"/>
              <a:t>    </a:t>
            </a:r>
            <a:r>
              <a:rPr lang="en-US" altLang="zh-CN" sz="1400" dirty="0"/>
              <a:t>Guadalajara </a:t>
            </a:r>
            <a:endParaRPr lang="en-US" altLang="zh-CN" sz="1400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endParaRPr lang="en-US" altLang="zh-CN" sz="1600" b="1" dirty="0">
              <a:solidFill>
                <a:srgbClr val="9ADCF6"/>
              </a:solidFill>
            </a:endParaRPr>
          </a:p>
          <a:p>
            <a:pPr marL="319088" indent="-319088">
              <a:spcBef>
                <a:spcPts val="400"/>
              </a:spcBef>
              <a:buClr>
                <a:srgbClr val="2A99EC"/>
              </a:buClr>
              <a:buSzPct val="10000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1600" dirty="0">
                <a:solidFill>
                  <a:srgbClr val="FFFFFF"/>
                </a:solidFill>
              </a:rPr>
              <a:t/>
            </a:r>
            <a:br>
              <a:rPr lang="en-US" altLang="zh-CN" sz="1600" dirty="0">
                <a:solidFill>
                  <a:srgbClr val="FFFFFF"/>
                </a:solidFill>
              </a:rPr>
            </a:br>
            <a:r>
              <a:rPr lang="en-US" altLang="zh-CN" sz="1600" dirty="0">
                <a:solidFill>
                  <a:srgbClr val="FFFFFF"/>
                </a:solidFill>
              </a:rPr>
              <a:t/>
            </a:r>
            <a:br>
              <a:rPr lang="en-US" altLang="zh-CN" sz="1600" dirty="0">
                <a:solidFill>
                  <a:srgbClr val="FFFFFF"/>
                </a:solidFill>
              </a:rPr>
            </a:br>
            <a:r>
              <a:rPr lang="en-US" altLang="zh-CN" sz="1600" dirty="0">
                <a:solidFill>
                  <a:srgbClr val="FFFFF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80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2048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VEM </a:t>
              </a: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Shenzhen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GPS </a:t>
              </a: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Coordinates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: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2" name="Rechteck 1"/>
          <p:cNvSpPr/>
          <p:nvPr/>
        </p:nvSpPr>
        <p:spPr>
          <a:xfrm>
            <a:off x="2195736" y="836712"/>
            <a:ext cx="2577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22.671382 113.797014</a:t>
            </a:r>
          </a:p>
        </p:txBody>
      </p:sp>
      <p:pic>
        <p:nvPicPr>
          <p:cNvPr id="8" name="Picture 7" descr="VEM china g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8399" y="1236822"/>
            <a:ext cx="5879301" cy="53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2048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VEM Thailand GPS </a:t>
              </a: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Coordinates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: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3" name="Rechteck 2"/>
          <p:cNvSpPr/>
          <p:nvPr/>
        </p:nvSpPr>
        <p:spPr>
          <a:xfrm>
            <a:off x="2051720" y="836712"/>
            <a:ext cx="2451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12.997944</a:t>
            </a:r>
            <a:r>
              <a:rPr lang="de-DE" dirty="0"/>
              <a:t> 101.198351</a:t>
            </a:r>
          </a:p>
        </p:txBody>
      </p:sp>
      <p:pic>
        <p:nvPicPr>
          <p:cNvPr id="9" name="Picture 3" descr="vem thail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268760"/>
            <a:ext cx="5956562" cy="54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2048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VEM </a:t>
              </a: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India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GPS </a:t>
              </a:r>
              <a:r>
                <a:rPr lang="de-DE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Coordinates</a:t>
              </a:r>
              <a:r>
                <a:rPr lang="de-DE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:</a:t>
              </a:r>
              <a:endParaRPr lang="en-US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23728" y="836712"/>
            <a:ext cx="5112567" cy="2160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 dirty="0">
                <a:latin typeface="+mj-lt"/>
              </a:rPr>
              <a:t>18.454289, 74.017689</a:t>
            </a:r>
            <a:endParaRPr lang="zh-CN" altLang="en-US" sz="2000" dirty="0">
              <a:latin typeface="+mj-lt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zh-CN" sz="3000" b="1" dirty="0">
              <a:solidFill>
                <a:srgbClr val="9ADCF6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424" y="1635297"/>
            <a:ext cx="6624736" cy="43058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9" y="1369867"/>
            <a:ext cx="3206774" cy="4999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329" y="2202386"/>
            <a:ext cx="865707" cy="4267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5694256"/>
            <a:ext cx="27129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798636" y="2132856"/>
            <a:ext cx="7343775" cy="3750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19088" algn="ctr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19088" algn="ctr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2400" dirty="0"/>
              <a:t>www.vem-tooling.com</a:t>
            </a:r>
          </a:p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US" altLang="zh-CN" sz="2000" dirty="0"/>
          </a:p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4000" dirty="0"/>
              <a:t>German Precision,</a:t>
            </a:r>
          </a:p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4000" dirty="0"/>
              <a:t>American Service, </a:t>
            </a:r>
          </a:p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4000" dirty="0"/>
              <a:t>Chinese Prices…</a:t>
            </a:r>
          </a:p>
          <a:p>
            <a:pPr marL="342900" indent="-319088" algn="ctr">
              <a:lnSpc>
                <a:spcPct val="80000"/>
              </a:lnSpc>
              <a:spcBef>
                <a:spcPts val="11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altLang="zh-CN" sz="4000" dirty="0"/>
              <a:t>That’s VEM.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54" y="332656"/>
            <a:ext cx="273734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1800225" y="0"/>
            <a:ext cx="7342188" cy="501650"/>
            <a:chOff x="1134" y="0"/>
            <a:chExt cx="4625" cy="316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Specialties with VEM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052736"/>
            <a:ext cx="3403030" cy="2304256"/>
          </a:xfrm>
          <a:prstGeom prst="rect">
            <a:avLst/>
          </a:prstGeom>
          <a:noFill/>
          <a:ln w="1908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492" y="1049032"/>
            <a:ext cx="3446061" cy="2307959"/>
          </a:xfrm>
          <a:prstGeom prst="rect">
            <a:avLst/>
          </a:prstGeom>
          <a:noFill/>
          <a:ln w="19080">
            <a:solidFill>
              <a:srgbClr val="F2F2F2"/>
            </a:solidFill>
            <a:miter lim="800000"/>
            <a:headEnd/>
            <a:tailEnd/>
          </a:ln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79712" y="3933056"/>
            <a:ext cx="7056784" cy="280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Technical support in USA and Germany for mold design in special projects </a:t>
            </a:r>
          </a:p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Specialize in High Precision Molds, Multiple Cavity Tools with </a:t>
            </a:r>
            <a:r>
              <a:rPr lang="en-US" altLang="zh-CN" sz="2000" dirty="0" err="1"/>
              <a:t>Hotrunners</a:t>
            </a:r>
            <a:r>
              <a:rPr lang="en-US" altLang="zh-CN" sz="2000" dirty="0"/>
              <a:t>, Insert Molds, 2K Molds, Casting Die Molds</a:t>
            </a:r>
          </a:p>
          <a:p>
            <a:pPr marL="319088" indent="-319088">
              <a:spcBef>
                <a:spcPts val="600"/>
              </a:spcBef>
              <a:buClr>
                <a:srgbClr val="2A99EC"/>
              </a:buClr>
              <a:buSzPct val="100000"/>
              <a:buFont typeface="Arial" charset="0"/>
              <a:buChar char="•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</a:pPr>
            <a:r>
              <a:rPr lang="en-US" altLang="zh-CN" sz="2000" dirty="0"/>
              <a:t>High Tolerance Swiss and Japanese Machining Centers</a:t>
            </a:r>
          </a:p>
        </p:txBody>
      </p:sp>
    </p:spTree>
    <p:extLst>
      <p:ext uri="{BB962C8B-B14F-4D97-AF65-F5344CB8AC3E}">
        <p14:creationId xmlns:p14="http://schemas.microsoft.com/office/powerpoint/2010/main" val="28139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VEM China</a:t>
              </a: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1005" y="1340768"/>
            <a:ext cx="6703961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8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/>
          <p:cNvSpPr/>
          <p:nvPr/>
        </p:nvSpPr>
        <p:spPr>
          <a:xfrm>
            <a:off x="2067726" y="4877666"/>
            <a:ext cx="2700900" cy="5031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宋体" pitchFamily="2"/>
              <a:cs typeface="宋体" pitchFamily="2"/>
            </a:endParaRPr>
          </a:p>
        </p:txBody>
      </p:sp>
      <p:sp>
        <p:nvSpPr>
          <p:cNvPr id="24" name="Freihandform 23"/>
          <p:cNvSpPr/>
          <p:nvPr/>
        </p:nvSpPr>
        <p:spPr>
          <a:xfrm>
            <a:off x="2839482" y="3057839"/>
            <a:ext cx="1873081" cy="5052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宋体" pitchFamily="2"/>
              <a:cs typeface="宋体" pitchFamily="2"/>
            </a:endParaRPr>
          </a:p>
        </p:txBody>
      </p:sp>
      <p:sp>
        <p:nvSpPr>
          <p:cNvPr id="25" name="Freihandform 24"/>
          <p:cNvSpPr/>
          <p:nvPr/>
        </p:nvSpPr>
        <p:spPr>
          <a:xfrm>
            <a:off x="3976019" y="3694680"/>
            <a:ext cx="2125082" cy="38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宋体" pitchFamily="2"/>
              <a:cs typeface="宋体" pitchFamily="2"/>
            </a:endParaRPr>
          </a:p>
        </p:txBody>
      </p:sp>
      <p:sp>
        <p:nvSpPr>
          <p:cNvPr id="32" name="Freihandform 31"/>
          <p:cNvSpPr/>
          <p:nvPr/>
        </p:nvSpPr>
        <p:spPr>
          <a:xfrm>
            <a:off x="5614921" y="5201252"/>
            <a:ext cx="1728719" cy="5320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000" dirty="0">
              <a:solidFill>
                <a:srgbClr val="000000"/>
              </a:solidFill>
              <a:latin typeface="Times New Roman" pitchFamily="18"/>
              <a:ea typeface="宋体" pitchFamily="2"/>
              <a:cs typeface="宋体" pitchFamily="2"/>
            </a:endParaRPr>
          </a:p>
        </p:txBody>
      </p:sp>
      <p:grpSp>
        <p:nvGrpSpPr>
          <p:cNvPr id="41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Production Site VEM China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657" y="1071372"/>
            <a:ext cx="3321710" cy="2491727"/>
          </a:xfrm>
          <a:prstGeom prst="rect">
            <a:avLst/>
          </a:prstGeom>
          <a:noFill/>
          <a:ln w="9398">
            <a:solidFill>
              <a:srgbClr val="F2F2F2"/>
            </a:solidFill>
            <a:miter lim="800000"/>
            <a:headEnd/>
            <a:tailEnd/>
          </a:ln>
          <a:effectLst>
            <a:outerShdw dist="114543" dir="1167601" algn="ctr" rotWithShape="0">
              <a:srgbClr val="000000">
                <a:alpha val="40033"/>
              </a:srgbClr>
            </a:outerShdw>
          </a:effec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5812" y="1071372"/>
            <a:ext cx="3330331" cy="2501767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  <a:effectLst>
            <a:outerShdw dist="114543" dir="1167601" algn="ctr" rotWithShape="0">
              <a:srgbClr val="000000">
                <a:alpha val="40033"/>
              </a:srgbClr>
            </a:outerShdw>
          </a:effec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1005" y="3919556"/>
            <a:ext cx="3315361" cy="2490521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  <a:effectLst>
            <a:outerShdw dist="114543" dir="1167601" algn="ctr" rotWithShape="0">
              <a:srgbClr val="000000">
                <a:alpha val="40033"/>
              </a:srgbClr>
            </a:outerShdw>
          </a:effec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024" y="3904327"/>
            <a:ext cx="3355906" cy="2520978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  <a:effectLst>
            <a:outerShdw dist="114543" dir="1167601" algn="ctr" rotWithShape="0">
              <a:srgbClr val="000000">
                <a:alpha val="4003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4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Mouldbases</a:t>
              </a:r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made in VEM China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1907704" y="1916832"/>
            <a:ext cx="7056783" cy="3384376"/>
            <a:chOff x="96" y="1337"/>
            <a:chExt cx="5574" cy="2344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337"/>
              <a:ext cx="5574" cy="2344"/>
            </a:xfrm>
            <a:prstGeom prst="rect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/>
            </a:ln>
            <a:effectLst>
              <a:outerShdw dist="139498" dir="2700000" algn="ctr" rotWithShape="0">
                <a:srgbClr val="333333">
                  <a:alpha val="65019"/>
                </a:srgbClr>
              </a:outerShdw>
            </a:effec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96" y="1337"/>
              <a:ext cx="5574" cy="23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16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Measuring Equipment VEM China</a:t>
              </a:r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9230" y="686202"/>
            <a:ext cx="2025513" cy="3024336"/>
          </a:xfrm>
          <a:prstGeom prst="rect">
            <a:avLst/>
          </a:prstGeom>
          <a:noFill/>
          <a:ln w="9360">
            <a:solidFill>
              <a:srgbClr val="D9D9D9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75163"/>
            <a:ext cx="2013051" cy="3005730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670417"/>
            <a:ext cx="2033280" cy="3035932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744962"/>
            <a:ext cx="2033280" cy="3035931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8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780116" y="0"/>
            <a:ext cx="7342188" cy="501650"/>
            <a:chOff x="1134" y="0"/>
            <a:chExt cx="4625" cy="316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134" y="0"/>
              <a:ext cx="4036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de-DE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Injection Shop VEM China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45"/>
              <a:ext cx="22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1" y="0"/>
              <a:ext cx="588" cy="316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de-DE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3442934" cy="2304256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916" y="1124744"/>
            <a:ext cx="3456383" cy="2304256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861048"/>
            <a:ext cx="3442934" cy="2318342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7916" y="3838460"/>
            <a:ext cx="3476478" cy="2340930"/>
          </a:xfrm>
          <a:prstGeom prst="rect">
            <a:avLst/>
          </a:prstGeom>
          <a:noFill/>
          <a:ln w="9360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63" y="6237313"/>
            <a:ext cx="834515" cy="555332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9000"/>
              </a:schemeClr>
            </a:glow>
            <a:reflection blurRad="12700" endPos="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7" y="6292122"/>
            <a:ext cx="649254" cy="43204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9000"/>
              </a:schemeClr>
            </a:glow>
            <a:reflection blurRad="12700" endPos="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350</Words>
  <Application>Microsoft Office PowerPoint</Application>
  <PresentationFormat>全屏显示(4:3)</PresentationFormat>
  <Paragraphs>144</Paragraphs>
  <Slides>35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StarSymbol</vt:lpstr>
      <vt:lpstr>创艺繁超黑</vt:lpstr>
      <vt:lpstr>宋体</vt:lpstr>
      <vt:lpstr>Microsoft YaHei</vt:lpstr>
      <vt:lpstr>Arial</vt:lpstr>
      <vt:lpstr>Calibri</vt:lpstr>
      <vt:lpstr>Lucida Sans Unicode</vt:lpstr>
      <vt:lpstr>Times New Roman</vt:lpstr>
      <vt:lpstr>Titel1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VEM Presentation</dc:title>
  <dc:creator>Abe Li</dc:creator>
  <cp:lastModifiedBy>zou lily</cp:lastModifiedBy>
  <cp:revision>458</cp:revision>
  <cp:lastPrinted>2015-11-09T02:42:27Z</cp:lastPrinted>
  <dcterms:created xsi:type="dcterms:W3CDTF">2006-06-26T08:07:21Z</dcterms:created>
  <dcterms:modified xsi:type="dcterms:W3CDTF">2017-01-19T07:37:04Z</dcterms:modified>
</cp:coreProperties>
</file>